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1"/>
  </p:notesMasterIdLst>
  <p:sldIdLst>
    <p:sldId id="280" r:id="rId2"/>
    <p:sldId id="256" r:id="rId3"/>
    <p:sldId id="265" r:id="rId4"/>
    <p:sldId id="257" r:id="rId5"/>
    <p:sldId id="258" r:id="rId6"/>
    <p:sldId id="259" r:id="rId7"/>
    <p:sldId id="260" r:id="rId8"/>
    <p:sldId id="268" r:id="rId9"/>
    <p:sldId id="267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69" r:id="rId18"/>
    <p:sldId id="270" r:id="rId19"/>
    <p:sldId id="26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Közepesen sötét stílus 1 – 2. jelölőszín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FABFCF23-3B69-468F-B69F-88F6DE6A72F2}" styleName="Közepesen sötét stílus 1 – 5. jelölőszín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D7B26C5-4107-4FEC-AEDC-1716B250A1EF}" styleName="Világos stílus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éma alapján készült stílus 1 – 5. jelölőszín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>
        <p:scale>
          <a:sx n="75" d="100"/>
          <a:sy n="75" d="100"/>
        </p:scale>
        <p:origin x="1938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91AA1A-EED7-4841-8F39-42D801733EAB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E04677-B9A8-4D9B-9834-A115F29FC47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78729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04677-B9A8-4D9B-9834-A115F29FC472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99087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98182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59332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10095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27958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286088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974438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2095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60944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61792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89384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50879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15964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60462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3709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892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1396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6839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80F00-3FA7-4DA0-8D6D-B22E08CB2735}" type="datetimeFigureOut">
              <a:rPr lang="hu-HU" smtClean="0"/>
              <a:t>2025. 02. 06.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98711-CD30-445E-9D72-479FD7330F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99904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hdphoto" Target="../media/hdphoto2.wdp"/><Relationship Id="rId7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hdphoto" Target="../media/hdphoto2.wdp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8.png"/><Relationship Id="rId9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hdphoto" Target="../media/hdphoto2.wdp"/><Relationship Id="rId7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hdphoto" Target="../media/hdphoto2.wdp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4.wdp"/><Relationship Id="rId10" Type="http://schemas.openxmlformats.org/officeDocument/2006/relationships/image" Target="../media/image18.png"/><Relationship Id="rId4" Type="http://schemas.openxmlformats.org/officeDocument/2006/relationships/image" Target="../media/image16.png"/><Relationship Id="rId9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78F68-1A58-8F42-010B-4F1010EDD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A9CF25C-778B-0F47-6CEF-5924992382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1100" y="-3088632"/>
            <a:ext cx="9448800" cy="2187269"/>
          </a:xfrm>
        </p:spPr>
        <p:txBody>
          <a:bodyPr>
            <a:noAutofit/>
          </a:bodyPr>
          <a:lstStyle/>
          <a:p>
            <a:pPr algn="ctr"/>
            <a:r>
              <a:rPr lang="hu-HU" sz="7200" dirty="0">
                <a:solidFill>
                  <a:schemeClr val="tx2">
                    <a:lumMod val="10000"/>
                  </a:schemeClr>
                </a:solidFill>
                <a:latin typeface="Amasis MT Pro Black" panose="02040A04050005020304" pitchFamily="18" charset="-18"/>
              </a:rPr>
              <a:t>Egy Hálózat készítése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31D9503-82A1-7266-7E70-7A236C2BF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7299256"/>
            <a:ext cx="9448800" cy="1559231"/>
          </a:xfrm>
        </p:spPr>
        <p:txBody>
          <a:bodyPr>
            <a:noAutofit/>
          </a:bodyPr>
          <a:lstStyle/>
          <a:p>
            <a:pPr algn="ctr"/>
            <a:r>
              <a:rPr lang="hu-HU" sz="2400" dirty="0">
                <a:solidFill>
                  <a:schemeClr val="tx2">
                    <a:lumMod val="10000"/>
                  </a:schemeClr>
                </a:solidFill>
              </a:rPr>
              <a:t>Készítette:</a:t>
            </a:r>
          </a:p>
          <a:p>
            <a:pPr algn="ctr"/>
            <a:r>
              <a:rPr lang="hu-HU" sz="2400" dirty="0">
                <a:solidFill>
                  <a:schemeClr val="tx2">
                    <a:lumMod val="10000"/>
                  </a:schemeClr>
                </a:solidFill>
              </a:rPr>
              <a:t>Farkas Attila</a:t>
            </a:r>
          </a:p>
          <a:p>
            <a:pPr algn="ctr"/>
            <a:r>
              <a:rPr lang="hu-HU" sz="2400" dirty="0" err="1">
                <a:solidFill>
                  <a:schemeClr val="tx2">
                    <a:lumMod val="10000"/>
                  </a:schemeClr>
                </a:solidFill>
              </a:rPr>
              <a:t>Szocska</a:t>
            </a:r>
            <a:r>
              <a:rPr lang="hu-HU" sz="2400" dirty="0">
                <a:solidFill>
                  <a:schemeClr val="tx2">
                    <a:lumMod val="10000"/>
                  </a:schemeClr>
                </a:solidFill>
              </a:rPr>
              <a:t> Dominik</a:t>
            </a:r>
          </a:p>
        </p:txBody>
      </p:sp>
    </p:spTree>
    <p:extLst>
      <p:ext uri="{BB962C8B-B14F-4D97-AF65-F5344CB8AC3E}">
        <p14:creationId xmlns:p14="http://schemas.microsoft.com/office/powerpoint/2010/main" val="25887896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35070-18D6-D63C-0F8A-E872C19A2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5417A1CC-309C-5398-72F7-4C67A38AEE61}"/>
              </a:ext>
            </a:extLst>
          </p:cNvPr>
          <p:cNvSpPr/>
          <p:nvPr/>
        </p:nvSpPr>
        <p:spPr>
          <a:xfrm>
            <a:off x="-219487" y="-581267"/>
            <a:ext cx="12411487" cy="8020533"/>
          </a:xfrm>
          <a:prstGeom prst="roundRect">
            <a:avLst>
              <a:gd name="adj" fmla="val 8527"/>
            </a:avLst>
          </a:prstGeom>
          <a:blipFill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sharpenSoften amount="34000"/>
                      </a14:imgEffect>
                      <a14:imgEffect>
                        <a14:brightnessContrast bright="10000" contrast="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rgbClr val="080808"/>
            </a:solidFill>
          </a:ln>
          <a:effectLst>
            <a:outerShdw blurRad="584200" dir="5400000" sx="103000" sy="103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CC9714F8-8034-BDA7-8E60-F7732E17954E}"/>
              </a:ext>
            </a:extLst>
          </p:cNvPr>
          <p:cNvSpPr/>
          <p:nvPr/>
        </p:nvSpPr>
        <p:spPr>
          <a:xfrm>
            <a:off x="-7237457" y="-3901031"/>
            <a:ext cx="6550110" cy="3901031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/>
                      </a14:imgEffect>
                      <a14:imgEffect>
                        <a14:sharpenSoften amount="52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grpSp>
        <p:nvGrpSpPr>
          <p:cNvPr id="22" name="Csoportba foglalás 21">
            <a:extLst>
              <a:ext uri="{FF2B5EF4-FFF2-40B4-BE49-F238E27FC236}">
                <a16:creationId xmlns:a16="http://schemas.microsoft.com/office/drawing/2014/main" id="{9187BD80-74E9-8436-2259-7AE1D54432AE}"/>
              </a:ext>
            </a:extLst>
          </p:cNvPr>
          <p:cNvGrpSpPr/>
          <p:nvPr/>
        </p:nvGrpSpPr>
        <p:grpSpPr>
          <a:xfrm>
            <a:off x="500062" y="-3294256"/>
            <a:ext cx="10772775" cy="876300"/>
            <a:chOff x="-6934200" y="-1638300"/>
            <a:chExt cx="11791950" cy="1078847"/>
          </a:xfrm>
        </p:grpSpPr>
        <p:sp>
          <p:nvSpPr>
            <p:cNvPr id="23" name="Téglalap: lekerekített 22">
              <a:extLst>
                <a:ext uri="{FF2B5EF4-FFF2-40B4-BE49-F238E27FC236}">
                  <a16:creationId xmlns:a16="http://schemas.microsoft.com/office/drawing/2014/main" id="{47C2D13A-ACA0-817F-A0DA-241DC159BE5A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4" name="Szövegdoboz 23">
              <a:extLst>
                <a:ext uri="{FF2B5EF4-FFF2-40B4-BE49-F238E27FC236}">
                  <a16:creationId xmlns:a16="http://schemas.microsoft.com/office/drawing/2014/main" id="{B9F223BE-B41B-15EE-35C7-27800D45B2D9}"/>
                </a:ext>
              </a:extLst>
            </p:cNvPr>
            <p:cNvSpPr txBox="1"/>
            <p:nvPr/>
          </p:nvSpPr>
          <p:spPr>
            <a:xfrm>
              <a:off x="-6313788" y="-1638300"/>
              <a:ext cx="10934701" cy="5882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800" b="1" u="sng" cap="all" dirty="0"/>
                <a:t>A hálózatunk 3 részre oszlik</a:t>
              </a:r>
              <a:endParaRPr lang="hu-HU" sz="4800" cap="all" dirty="0"/>
            </a:p>
          </p:txBody>
        </p:sp>
      </p:grp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767EE2FE-63BC-AB9A-4CBD-8E877C12F93E}"/>
              </a:ext>
            </a:extLst>
          </p:cNvPr>
          <p:cNvGrpSpPr/>
          <p:nvPr/>
        </p:nvGrpSpPr>
        <p:grpSpPr>
          <a:xfrm>
            <a:off x="3080145" y="152859"/>
            <a:ext cx="6031710" cy="779656"/>
            <a:chOff x="-6934200" y="-1638300"/>
            <a:chExt cx="11791950" cy="1078847"/>
          </a:xfrm>
        </p:grpSpPr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8DD710D4-E065-318A-9A59-A222DD854A7A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C2A4881A-4492-4E88-4BD2-CB8268F31E06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94591E4F-2465-E41F-16CC-68615E4740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010" y="1274123"/>
            <a:ext cx="8053980" cy="5050477"/>
          </a:xfrm>
          <a:prstGeom prst="rect">
            <a:avLst/>
          </a:prstGeom>
          <a:noFill/>
          <a:ln w="76200">
            <a:solidFill>
              <a:srgbClr val="08080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58389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CA63CC-C9E6-C79E-61DE-F103A7A162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400AA510-A593-28EF-DD3A-B2B2631E950D}"/>
              </a:ext>
            </a:extLst>
          </p:cNvPr>
          <p:cNvGrpSpPr/>
          <p:nvPr/>
        </p:nvGrpSpPr>
        <p:grpSpPr>
          <a:xfrm>
            <a:off x="10732290" y="-2417956"/>
            <a:ext cx="6111959" cy="760467"/>
            <a:chOff x="-6934200" y="-1638300"/>
            <a:chExt cx="11791950" cy="1078847"/>
          </a:xfrm>
        </p:grpSpPr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6BFA796E-067E-14A0-83F8-CA33DBA632D1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299B3F41-A7CF-8F30-275F-6399DA22D984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9AB611E4-90E5-9A66-1924-81E380CB4D3C}"/>
              </a:ext>
            </a:extLst>
          </p:cNvPr>
          <p:cNvSpPr/>
          <p:nvPr/>
        </p:nvSpPr>
        <p:spPr>
          <a:xfrm>
            <a:off x="2916193" y="1418987"/>
            <a:ext cx="6646907" cy="4020026"/>
          </a:xfrm>
          <a:prstGeom prst="roundRect">
            <a:avLst/>
          </a:prstGeom>
          <a:blipFill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34000"/>
                      </a14:imgEffect>
                      <a14:imgEffect>
                        <a14:brightnessContrast bright="10000" contrast="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rgbClr val="080808"/>
            </a:solidFill>
          </a:ln>
          <a:effectLst>
            <a:outerShdw blurRad="584200" dir="5400000" sx="103000" sy="103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30BB32CB-377C-7FFF-D9AD-73805B54DD1F}"/>
              </a:ext>
            </a:extLst>
          </p:cNvPr>
          <p:cNvSpPr/>
          <p:nvPr/>
        </p:nvSpPr>
        <p:spPr>
          <a:xfrm>
            <a:off x="-4683158" y="4907484"/>
            <a:ext cx="6550110" cy="3901031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/>
                      </a14:imgEffect>
                      <a14:imgEffect>
                        <a14:sharpenSoften amount="52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DC7440EC-5849-205F-FBB0-D65ECE05314A}"/>
              </a:ext>
            </a:extLst>
          </p:cNvPr>
          <p:cNvSpPr/>
          <p:nvPr/>
        </p:nvSpPr>
        <p:spPr>
          <a:xfrm>
            <a:off x="-7958212" y="7191136"/>
            <a:ext cx="6550109" cy="3901031"/>
          </a:xfrm>
          <a:prstGeom prst="roundRect">
            <a:avLst/>
          </a:prstGeom>
          <a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4445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grpSp>
        <p:nvGrpSpPr>
          <p:cNvPr id="22" name="Csoportba foglalás 21">
            <a:extLst>
              <a:ext uri="{FF2B5EF4-FFF2-40B4-BE49-F238E27FC236}">
                <a16:creationId xmlns:a16="http://schemas.microsoft.com/office/drawing/2014/main" id="{7EE57064-BF9B-0549-81D3-C05A7C416E6C}"/>
              </a:ext>
            </a:extLst>
          </p:cNvPr>
          <p:cNvGrpSpPr/>
          <p:nvPr/>
        </p:nvGrpSpPr>
        <p:grpSpPr>
          <a:xfrm>
            <a:off x="709612" y="152400"/>
            <a:ext cx="10772775" cy="876300"/>
            <a:chOff x="-6934200" y="-1638300"/>
            <a:chExt cx="11791950" cy="1078847"/>
          </a:xfrm>
        </p:grpSpPr>
        <p:sp>
          <p:nvSpPr>
            <p:cNvPr id="23" name="Téglalap: lekerekített 22">
              <a:extLst>
                <a:ext uri="{FF2B5EF4-FFF2-40B4-BE49-F238E27FC236}">
                  <a16:creationId xmlns:a16="http://schemas.microsoft.com/office/drawing/2014/main" id="{FF190767-23DF-24F1-136D-845346DD8F4D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4" name="Szövegdoboz 23">
              <a:extLst>
                <a:ext uri="{FF2B5EF4-FFF2-40B4-BE49-F238E27FC236}">
                  <a16:creationId xmlns:a16="http://schemas.microsoft.com/office/drawing/2014/main" id="{BDC95DDA-68AF-1F42-1D9B-423BD5AF893A}"/>
                </a:ext>
              </a:extLst>
            </p:cNvPr>
            <p:cNvSpPr txBox="1"/>
            <p:nvPr/>
          </p:nvSpPr>
          <p:spPr>
            <a:xfrm>
              <a:off x="-6313788" y="-1638300"/>
              <a:ext cx="10934701" cy="5882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800" b="1" u="sng" cap="all" dirty="0"/>
                <a:t>A hálózatunk 3 részre oszlik</a:t>
              </a:r>
              <a:endParaRPr lang="hu-HU" sz="4800" cap="all" dirty="0"/>
            </a:p>
          </p:txBody>
        </p:sp>
      </p:grpSp>
      <p:pic>
        <p:nvPicPr>
          <p:cNvPr id="25" name="Picture 2">
            <a:extLst>
              <a:ext uri="{FF2B5EF4-FFF2-40B4-BE49-F238E27FC236}">
                <a16:creationId xmlns:a16="http://schemas.microsoft.com/office/drawing/2014/main" id="{AF38432C-747E-09D3-488E-BB88C2D8A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402" y="12037373"/>
            <a:ext cx="8053980" cy="5050477"/>
          </a:xfrm>
          <a:prstGeom prst="rect">
            <a:avLst/>
          </a:prstGeom>
          <a:noFill/>
          <a:ln w="76200">
            <a:solidFill>
              <a:srgbClr val="08080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Csoportba foglalás 25">
            <a:extLst>
              <a:ext uri="{FF2B5EF4-FFF2-40B4-BE49-F238E27FC236}">
                <a16:creationId xmlns:a16="http://schemas.microsoft.com/office/drawing/2014/main" id="{781B5724-10E9-CBBF-6940-213B96FF4940}"/>
              </a:ext>
            </a:extLst>
          </p:cNvPr>
          <p:cNvGrpSpPr/>
          <p:nvPr/>
        </p:nvGrpSpPr>
        <p:grpSpPr>
          <a:xfrm>
            <a:off x="3080144" y="-3642865"/>
            <a:ext cx="6031710" cy="779656"/>
            <a:chOff x="-6934200" y="-1638300"/>
            <a:chExt cx="11791950" cy="1078847"/>
          </a:xfrm>
        </p:grpSpPr>
        <p:sp>
          <p:nvSpPr>
            <p:cNvPr id="27" name="Téglalap: lekerekített 26">
              <a:extLst>
                <a:ext uri="{FF2B5EF4-FFF2-40B4-BE49-F238E27FC236}">
                  <a16:creationId xmlns:a16="http://schemas.microsoft.com/office/drawing/2014/main" id="{9FF495B2-3360-4F20-F59C-110C42C0585C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8" name="Szövegdoboz 27">
              <a:extLst>
                <a:ext uri="{FF2B5EF4-FFF2-40B4-BE49-F238E27FC236}">
                  <a16:creationId xmlns:a16="http://schemas.microsoft.com/office/drawing/2014/main" id="{7D4C0C45-CEFE-5773-FB10-B1DF1B8F6EC6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</p:spTree>
    <p:extLst>
      <p:ext uri="{BB962C8B-B14F-4D97-AF65-F5344CB8AC3E}">
        <p14:creationId xmlns:p14="http://schemas.microsoft.com/office/powerpoint/2010/main" val="4065469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C89E5-703F-1FC0-6D03-1D4ECD445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1A8FF9A1-3025-77C0-0317-992D2F87F510}"/>
              </a:ext>
            </a:extLst>
          </p:cNvPr>
          <p:cNvGrpSpPr/>
          <p:nvPr/>
        </p:nvGrpSpPr>
        <p:grpSpPr>
          <a:xfrm>
            <a:off x="10732290" y="-2417956"/>
            <a:ext cx="6111959" cy="760467"/>
            <a:chOff x="-6934200" y="-1638300"/>
            <a:chExt cx="11791950" cy="1078847"/>
          </a:xfrm>
        </p:grpSpPr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5531CEB6-68A7-314C-AA5A-E0D473923A90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2D0B3A8A-C637-EFF7-4EDE-D6FB1E1A8B32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F76EF51F-62D3-CDC1-0DD5-F92D4EF49A92}"/>
              </a:ext>
            </a:extLst>
          </p:cNvPr>
          <p:cNvSpPr/>
          <p:nvPr/>
        </p:nvSpPr>
        <p:spPr>
          <a:xfrm>
            <a:off x="10597388" y="4044309"/>
            <a:ext cx="6646907" cy="4020026"/>
          </a:xfrm>
          <a:prstGeom prst="roundRect">
            <a:avLst/>
          </a:prstGeom>
          <a:blipFill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sharpenSoften amount="34000"/>
                      </a14:imgEffect>
                      <a14:imgEffect>
                        <a14:brightnessContrast bright="10000" contrast="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98FEAA5A-798D-7917-D29A-A16DD8790224}"/>
              </a:ext>
            </a:extLst>
          </p:cNvPr>
          <p:cNvSpPr/>
          <p:nvPr/>
        </p:nvSpPr>
        <p:spPr>
          <a:xfrm>
            <a:off x="-4805363" y="4044309"/>
            <a:ext cx="6550109" cy="3901031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4445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grpSp>
        <p:nvGrpSpPr>
          <p:cNvPr id="22" name="Csoportba foglalás 21">
            <a:extLst>
              <a:ext uri="{FF2B5EF4-FFF2-40B4-BE49-F238E27FC236}">
                <a16:creationId xmlns:a16="http://schemas.microsoft.com/office/drawing/2014/main" id="{AF89179E-510B-CB98-7477-31203B9435F4}"/>
              </a:ext>
            </a:extLst>
          </p:cNvPr>
          <p:cNvGrpSpPr/>
          <p:nvPr/>
        </p:nvGrpSpPr>
        <p:grpSpPr>
          <a:xfrm>
            <a:off x="709612" y="152400"/>
            <a:ext cx="10772775" cy="876300"/>
            <a:chOff x="-6934200" y="-1638300"/>
            <a:chExt cx="11791950" cy="1078847"/>
          </a:xfrm>
        </p:grpSpPr>
        <p:sp>
          <p:nvSpPr>
            <p:cNvPr id="23" name="Téglalap: lekerekített 22">
              <a:extLst>
                <a:ext uri="{FF2B5EF4-FFF2-40B4-BE49-F238E27FC236}">
                  <a16:creationId xmlns:a16="http://schemas.microsoft.com/office/drawing/2014/main" id="{EE5FAC97-50B0-7EA7-3CBB-21920D580D16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4" name="Szövegdoboz 23">
              <a:extLst>
                <a:ext uri="{FF2B5EF4-FFF2-40B4-BE49-F238E27FC236}">
                  <a16:creationId xmlns:a16="http://schemas.microsoft.com/office/drawing/2014/main" id="{393B9308-B582-9FD9-013D-81BB745590C4}"/>
                </a:ext>
              </a:extLst>
            </p:cNvPr>
            <p:cNvSpPr txBox="1"/>
            <p:nvPr/>
          </p:nvSpPr>
          <p:spPr>
            <a:xfrm>
              <a:off x="-6313788" y="-1638300"/>
              <a:ext cx="10934701" cy="5882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800" b="1" u="sng" cap="all" dirty="0"/>
                <a:t>A hálózatunk 3 részre oszlik</a:t>
              </a:r>
              <a:endParaRPr lang="hu-HU" sz="4800" cap="all" dirty="0"/>
            </a:p>
          </p:txBody>
        </p:sp>
      </p:grpSp>
      <p:pic>
        <p:nvPicPr>
          <p:cNvPr id="25" name="Picture 2">
            <a:extLst>
              <a:ext uri="{FF2B5EF4-FFF2-40B4-BE49-F238E27FC236}">
                <a16:creationId xmlns:a16="http://schemas.microsoft.com/office/drawing/2014/main" id="{69D84018-EBEE-4B86-6B4C-2418370074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402" y="12037373"/>
            <a:ext cx="8053980" cy="5050477"/>
          </a:xfrm>
          <a:prstGeom prst="rect">
            <a:avLst/>
          </a:prstGeom>
          <a:noFill/>
          <a:ln w="76200">
            <a:solidFill>
              <a:srgbClr val="08080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Csoportba foglalás 25">
            <a:extLst>
              <a:ext uri="{FF2B5EF4-FFF2-40B4-BE49-F238E27FC236}">
                <a16:creationId xmlns:a16="http://schemas.microsoft.com/office/drawing/2014/main" id="{6C34F392-822A-7EA4-59DC-264AE7DAFD52}"/>
              </a:ext>
            </a:extLst>
          </p:cNvPr>
          <p:cNvGrpSpPr/>
          <p:nvPr/>
        </p:nvGrpSpPr>
        <p:grpSpPr>
          <a:xfrm>
            <a:off x="3080144" y="-3642865"/>
            <a:ext cx="6031710" cy="779656"/>
            <a:chOff x="-6934200" y="-1638300"/>
            <a:chExt cx="11791950" cy="1078847"/>
          </a:xfrm>
        </p:grpSpPr>
        <p:sp>
          <p:nvSpPr>
            <p:cNvPr id="27" name="Téglalap: lekerekített 26">
              <a:extLst>
                <a:ext uri="{FF2B5EF4-FFF2-40B4-BE49-F238E27FC236}">
                  <a16:creationId xmlns:a16="http://schemas.microsoft.com/office/drawing/2014/main" id="{A1C4D70E-8567-FEFD-D587-E2146CF3A82C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8" name="Szövegdoboz 27">
              <a:extLst>
                <a:ext uri="{FF2B5EF4-FFF2-40B4-BE49-F238E27FC236}">
                  <a16:creationId xmlns:a16="http://schemas.microsoft.com/office/drawing/2014/main" id="{3EE8872E-2C5F-CB34-C0F3-8FDFE6CC04D2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  <p:sp>
        <p:nvSpPr>
          <p:cNvPr id="3" name="Téglalap: lekerekített 2">
            <a:extLst>
              <a:ext uri="{FF2B5EF4-FFF2-40B4-BE49-F238E27FC236}">
                <a16:creationId xmlns:a16="http://schemas.microsoft.com/office/drawing/2014/main" id="{87C86194-4989-2C88-D5F7-607B4266A5DD}"/>
              </a:ext>
            </a:extLst>
          </p:cNvPr>
          <p:cNvSpPr/>
          <p:nvPr/>
        </p:nvSpPr>
        <p:spPr>
          <a:xfrm>
            <a:off x="3080144" y="1358120"/>
            <a:ext cx="6550110" cy="3901031"/>
          </a:xfrm>
          <a:prstGeom prst="roundRect">
            <a:avLst/>
          </a:prstGeom>
          <a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52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584200" dir="5400000" sx="107000" sy="107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70244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C370DE-AC37-05E7-2DA0-97AC1DF7C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D3DDB91B-D0A9-1ED3-1F83-C8E68EBC338F}"/>
              </a:ext>
            </a:extLst>
          </p:cNvPr>
          <p:cNvSpPr/>
          <p:nvPr/>
        </p:nvSpPr>
        <p:spPr>
          <a:xfrm>
            <a:off x="13361190" y="5530209"/>
            <a:ext cx="6646907" cy="4020026"/>
          </a:xfrm>
          <a:prstGeom prst="roundRect">
            <a:avLst/>
          </a:prstGeom>
          <a:blipFill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sharpenSoften amount="34000"/>
                      </a14:imgEffect>
                      <a14:imgEffect>
                        <a14:brightnessContrast bright="10000" contrast="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69918AA4-ACB8-B014-285A-A6CB9F4869FB}"/>
              </a:ext>
            </a:extLst>
          </p:cNvPr>
          <p:cNvSpPr/>
          <p:nvPr/>
        </p:nvSpPr>
        <p:spPr>
          <a:xfrm>
            <a:off x="-8101013" y="5536255"/>
            <a:ext cx="6550109" cy="3901031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4445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grpSp>
        <p:nvGrpSpPr>
          <p:cNvPr id="22" name="Csoportba foglalás 21">
            <a:extLst>
              <a:ext uri="{FF2B5EF4-FFF2-40B4-BE49-F238E27FC236}">
                <a16:creationId xmlns:a16="http://schemas.microsoft.com/office/drawing/2014/main" id="{F07653AE-A38B-B969-84C7-E0A30DD1E33B}"/>
              </a:ext>
            </a:extLst>
          </p:cNvPr>
          <p:cNvGrpSpPr/>
          <p:nvPr/>
        </p:nvGrpSpPr>
        <p:grpSpPr>
          <a:xfrm>
            <a:off x="423862" y="-1291870"/>
            <a:ext cx="10772775" cy="876300"/>
            <a:chOff x="-6934200" y="-1638300"/>
            <a:chExt cx="11791950" cy="1078847"/>
          </a:xfrm>
        </p:grpSpPr>
        <p:sp>
          <p:nvSpPr>
            <p:cNvPr id="23" name="Téglalap: lekerekített 22">
              <a:extLst>
                <a:ext uri="{FF2B5EF4-FFF2-40B4-BE49-F238E27FC236}">
                  <a16:creationId xmlns:a16="http://schemas.microsoft.com/office/drawing/2014/main" id="{6860129D-5234-A20F-8601-85C5398CAE9B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4" name="Szövegdoboz 23">
              <a:extLst>
                <a:ext uri="{FF2B5EF4-FFF2-40B4-BE49-F238E27FC236}">
                  <a16:creationId xmlns:a16="http://schemas.microsoft.com/office/drawing/2014/main" id="{3FC874D4-C8F8-FB08-B7B3-5C568142C8FD}"/>
                </a:ext>
              </a:extLst>
            </p:cNvPr>
            <p:cNvSpPr txBox="1"/>
            <p:nvPr/>
          </p:nvSpPr>
          <p:spPr>
            <a:xfrm>
              <a:off x="-6313788" y="-1638300"/>
              <a:ext cx="10934701" cy="5882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800" b="1" u="sng" cap="all" dirty="0"/>
                <a:t>A hálózatunk 3 részre oszlik</a:t>
              </a:r>
              <a:endParaRPr lang="hu-HU" sz="4800" cap="all" dirty="0"/>
            </a:p>
          </p:txBody>
        </p:sp>
      </p:grpSp>
      <p:pic>
        <p:nvPicPr>
          <p:cNvPr id="25" name="Picture 2">
            <a:extLst>
              <a:ext uri="{FF2B5EF4-FFF2-40B4-BE49-F238E27FC236}">
                <a16:creationId xmlns:a16="http://schemas.microsoft.com/office/drawing/2014/main" id="{0150DCEF-228B-83E2-C336-2BD6BFAE6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402" y="12037373"/>
            <a:ext cx="8053980" cy="5050477"/>
          </a:xfrm>
          <a:prstGeom prst="rect">
            <a:avLst/>
          </a:prstGeom>
          <a:noFill/>
          <a:ln w="76200">
            <a:solidFill>
              <a:srgbClr val="08080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Csoportba foglalás 25">
            <a:extLst>
              <a:ext uri="{FF2B5EF4-FFF2-40B4-BE49-F238E27FC236}">
                <a16:creationId xmlns:a16="http://schemas.microsoft.com/office/drawing/2014/main" id="{07B6EF4A-DBF1-B64E-823B-05038F70EA8A}"/>
              </a:ext>
            </a:extLst>
          </p:cNvPr>
          <p:cNvGrpSpPr/>
          <p:nvPr/>
        </p:nvGrpSpPr>
        <p:grpSpPr>
          <a:xfrm>
            <a:off x="3080144" y="-3642865"/>
            <a:ext cx="6031710" cy="779656"/>
            <a:chOff x="-6934200" y="-1638300"/>
            <a:chExt cx="11791950" cy="1078847"/>
          </a:xfrm>
        </p:grpSpPr>
        <p:sp>
          <p:nvSpPr>
            <p:cNvPr id="27" name="Téglalap: lekerekített 26">
              <a:extLst>
                <a:ext uri="{FF2B5EF4-FFF2-40B4-BE49-F238E27FC236}">
                  <a16:creationId xmlns:a16="http://schemas.microsoft.com/office/drawing/2014/main" id="{6C911759-052C-4F3B-4D8F-3825C3E390C5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8" name="Szövegdoboz 27">
              <a:extLst>
                <a:ext uri="{FF2B5EF4-FFF2-40B4-BE49-F238E27FC236}">
                  <a16:creationId xmlns:a16="http://schemas.microsoft.com/office/drawing/2014/main" id="{9BED2487-3D0F-34DF-DB0B-3C3C6860E434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  <p:sp>
        <p:nvSpPr>
          <p:cNvPr id="3" name="Téglalap: lekerekített 2">
            <a:extLst>
              <a:ext uri="{FF2B5EF4-FFF2-40B4-BE49-F238E27FC236}">
                <a16:creationId xmlns:a16="http://schemas.microsoft.com/office/drawing/2014/main" id="{AE54A7F1-9E12-5C1A-2E08-119E4063CD2E}"/>
              </a:ext>
            </a:extLst>
          </p:cNvPr>
          <p:cNvSpPr/>
          <p:nvPr/>
        </p:nvSpPr>
        <p:spPr>
          <a:xfrm>
            <a:off x="-822009" y="-391707"/>
            <a:ext cx="13614939" cy="8108612"/>
          </a:xfrm>
          <a:prstGeom prst="roundRect">
            <a:avLst/>
          </a:prstGeom>
          <a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Blur/>
                      </a14:imgEffect>
                      <a14:imgEffect>
                        <a14:sharpenSoften amount="52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E87057E8-4B5E-2D50-8D53-C402E5AC6F35}"/>
              </a:ext>
            </a:extLst>
          </p:cNvPr>
          <p:cNvGrpSpPr/>
          <p:nvPr/>
        </p:nvGrpSpPr>
        <p:grpSpPr>
          <a:xfrm>
            <a:off x="4308868" y="280550"/>
            <a:ext cx="3968357" cy="976076"/>
            <a:chOff x="10673586" y="-2417956"/>
            <a:chExt cx="3937764" cy="760467"/>
          </a:xfrm>
        </p:grpSpPr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CBE435F1-5509-CA50-19B4-E66F7A4DC55D}"/>
                </a:ext>
              </a:extLst>
            </p:cNvPr>
            <p:cNvSpPr/>
            <p:nvPr/>
          </p:nvSpPr>
          <p:spPr>
            <a:xfrm>
              <a:off x="10673586" y="-2417956"/>
              <a:ext cx="3937764" cy="76046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A4CABCE6-E224-A6EA-3E1B-A1C11A2464D7}"/>
                </a:ext>
              </a:extLst>
            </p:cNvPr>
            <p:cNvSpPr txBox="1"/>
            <p:nvPr/>
          </p:nvSpPr>
          <p:spPr>
            <a:xfrm>
              <a:off x="11119141" y="-2374382"/>
              <a:ext cx="3165981" cy="599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400" b="1" u="sng" cap="all" dirty="0"/>
                <a:t>Infóterem</a:t>
              </a:r>
              <a:endParaRPr lang="hu-HU" sz="4400" cap="all" dirty="0"/>
            </a:p>
          </p:txBody>
        </p:sp>
      </p:grpSp>
      <p:pic>
        <p:nvPicPr>
          <p:cNvPr id="6146" name="Picture 2">
            <a:extLst>
              <a:ext uri="{FF2B5EF4-FFF2-40B4-BE49-F238E27FC236}">
                <a16:creationId xmlns:a16="http://schemas.microsoft.com/office/drawing/2014/main" id="{E1755CB1-8C83-5DC9-CFC7-136E106D0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907" y="1457259"/>
            <a:ext cx="7602280" cy="5110449"/>
          </a:xfrm>
          <a:prstGeom prst="rect">
            <a:avLst/>
          </a:prstGeom>
          <a:noFill/>
          <a:ln w="76200">
            <a:solidFill>
              <a:srgbClr val="08080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3399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F79C3-9F2C-80B0-74FF-7D65F337C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0451BB88-09F3-6BAD-7121-0D72039393B9}"/>
              </a:ext>
            </a:extLst>
          </p:cNvPr>
          <p:cNvGrpSpPr/>
          <p:nvPr/>
        </p:nvGrpSpPr>
        <p:grpSpPr>
          <a:xfrm>
            <a:off x="10732290" y="-2417956"/>
            <a:ext cx="6111959" cy="760467"/>
            <a:chOff x="-6934200" y="-1638300"/>
            <a:chExt cx="11791950" cy="1078847"/>
          </a:xfrm>
        </p:grpSpPr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37EEAA07-2075-4EDB-D3F4-9CCFD634F0BD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EAC2E45A-FCC9-C803-7B09-8EF5827B2804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29E26FCF-BAC4-5FB3-C28D-A35E62361935}"/>
              </a:ext>
            </a:extLst>
          </p:cNvPr>
          <p:cNvSpPr/>
          <p:nvPr/>
        </p:nvSpPr>
        <p:spPr>
          <a:xfrm>
            <a:off x="10597388" y="4044309"/>
            <a:ext cx="6646907" cy="4020026"/>
          </a:xfrm>
          <a:prstGeom prst="roundRect">
            <a:avLst/>
          </a:prstGeom>
          <a:blipFill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sharpenSoften amount="34000"/>
                      </a14:imgEffect>
                      <a14:imgEffect>
                        <a14:brightnessContrast bright="10000" contrast="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36C66DEC-4D1D-B23E-6005-1129A1A4B367}"/>
              </a:ext>
            </a:extLst>
          </p:cNvPr>
          <p:cNvSpPr/>
          <p:nvPr/>
        </p:nvSpPr>
        <p:spPr>
          <a:xfrm>
            <a:off x="-4805363" y="4044309"/>
            <a:ext cx="6550109" cy="3901031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4445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grpSp>
        <p:nvGrpSpPr>
          <p:cNvPr id="22" name="Csoportba foglalás 21">
            <a:extLst>
              <a:ext uri="{FF2B5EF4-FFF2-40B4-BE49-F238E27FC236}">
                <a16:creationId xmlns:a16="http://schemas.microsoft.com/office/drawing/2014/main" id="{680E267A-B6CB-F02F-7E75-4BE4C8BB0EBA}"/>
              </a:ext>
            </a:extLst>
          </p:cNvPr>
          <p:cNvGrpSpPr/>
          <p:nvPr/>
        </p:nvGrpSpPr>
        <p:grpSpPr>
          <a:xfrm>
            <a:off x="709612" y="152400"/>
            <a:ext cx="10772775" cy="876300"/>
            <a:chOff x="-6934200" y="-1638300"/>
            <a:chExt cx="11791950" cy="1078847"/>
          </a:xfrm>
        </p:grpSpPr>
        <p:sp>
          <p:nvSpPr>
            <p:cNvPr id="23" name="Téglalap: lekerekített 22">
              <a:extLst>
                <a:ext uri="{FF2B5EF4-FFF2-40B4-BE49-F238E27FC236}">
                  <a16:creationId xmlns:a16="http://schemas.microsoft.com/office/drawing/2014/main" id="{FEBB4510-F583-264C-070C-AB967BCB8988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4" name="Szövegdoboz 23">
              <a:extLst>
                <a:ext uri="{FF2B5EF4-FFF2-40B4-BE49-F238E27FC236}">
                  <a16:creationId xmlns:a16="http://schemas.microsoft.com/office/drawing/2014/main" id="{0BB9709F-4AF7-1D5C-82EE-46FEB18EE833}"/>
                </a:ext>
              </a:extLst>
            </p:cNvPr>
            <p:cNvSpPr txBox="1"/>
            <p:nvPr/>
          </p:nvSpPr>
          <p:spPr>
            <a:xfrm>
              <a:off x="-6313788" y="-1638300"/>
              <a:ext cx="10934701" cy="5882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800" b="1" u="sng" cap="all" dirty="0"/>
                <a:t>A hálózatunk 3 részre oszlik</a:t>
              </a:r>
              <a:endParaRPr lang="hu-HU" sz="4800" cap="all" dirty="0"/>
            </a:p>
          </p:txBody>
        </p:sp>
      </p:grpSp>
      <p:pic>
        <p:nvPicPr>
          <p:cNvPr id="25" name="Picture 2">
            <a:extLst>
              <a:ext uri="{FF2B5EF4-FFF2-40B4-BE49-F238E27FC236}">
                <a16:creationId xmlns:a16="http://schemas.microsoft.com/office/drawing/2014/main" id="{4CF2B8F0-F94B-BC51-D2A9-80BCB4E7B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402" y="12037373"/>
            <a:ext cx="8053980" cy="5050477"/>
          </a:xfrm>
          <a:prstGeom prst="rect">
            <a:avLst/>
          </a:prstGeom>
          <a:noFill/>
          <a:ln w="76200">
            <a:solidFill>
              <a:srgbClr val="08080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Csoportba foglalás 25">
            <a:extLst>
              <a:ext uri="{FF2B5EF4-FFF2-40B4-BE49-F238E27FC236}">
                <a16:creationId xmlns:a16="http://schemas.microsoft.com/office/drawing/2014/main" id="{A6DF848A-93BF-BBC5-B83D-0F35D2627048}"/>
              </a:ext>
            </a:extLst>
          </p:cNvPr>
          <p:cNvGrpSpPr/>
          <p:nvPr/>
        </p:nvGrpSpPr>
        <p:grpSpPr>
          <a:xfrm>
            <a:off x="3080144" y="-3642865"/>
            <a:ext cx="6031710" cy="779656"/>
            <a:chOff x="-6934200" y="-1638300"/>
            <a:chExt cx="11791950" cy="1078847"/>
          </a:xfrm>
        </p:grpSpPr>
        <p:sp>
          <p:nvSpPr>
            <p:cNvPr id="27" name="Téglalap: lekerekített 26">
              <a:extLst>
                <a:ext uri="{FF2B5EF4-FFF2-40B4-BE49-F238E27FC236}">
                  <a16:creationId xmlns:a16="http://schemas.microsoft.com/office/drawing/2014/main" id="{8ECA0504-37E7-B189-5C99-2FD441EDA4AB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8" name="Szövegdoboz 27">
              <a:extLst>
                <a:ext uri="{FF2B5EF4-FFF2-40B4-BE49-F238E27FC236}">
                  <a16:creationId xmlns:a16="http://schemas.microsoft.com/office/drawing/2014/main" id="{95311BB7-D550-B83C-227E-75C843A0B7E6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  <p:sp>
        <p:nvSpPr>
          <p:cNvPr id="3" name="Téglalap: lekerekített 2">
            <a:extLst>
              <a:ext uri="{FF2B5EF4-FFF2-40B4-BE49-F238E27FC236}">
                <a16:creationId xmlns:a16="http://schemas.microsoft.com/office/drawing/2014/main" id="{495C0474-620B-20CF-B2D7-6CCE7090112C}"/>
              </a:ext>
            </a:extLst>
          </p:cNvPr>
          <p:cNvSpPr/>
          <p:nvPr/>
        </p:nvSpPr>
        <p:spPr>
          <a:xfrm>
            <a:off x="3080144" y="1358120"/>
            <a:ext cx="6550110" cy="3901031"/>
          </a:xfrm>
          <a:prstGeom prst="roundRect">
            <a:avLst/>
          </a:prstGeom>
          <a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52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584200" dir="5400000" sx="107000" sy="107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4040666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E646C2-CC0B-5BF9-835B-C218EEA33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D9CBBBF8-5CB2-D999-767C-D7F0D939C800}"/>
              </a:ext>
            </a:extLst>
          </p:cNvPr>
          <p:cNvGrpSpPr/>
          <p:nvPr/>
        </p:nvGrpSpPr>
        <p:grpSpPr>
          <a:xfrm>
            <a:off x="10732290" y="-2417956"/>
            <a:ext cx="6111959" cy="760467"/>
            <a:chOff x="-6934200" y="-1638300"/>
            <a:chExt cx="11791950" cy="1078847"/>
          </a:xfrm>
        </p:grpSpPr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0CFC880C-C3EC-AE1E-2720-75F6B9E67C4C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90B09B8D-7684-1F3E-D5B7-B8985DBACFF3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DF3F223F-413A-8238-34D5-D1EB6C30B33F}"/>
              </a:ext>
            </a:extLst>
          </p:cNvPr>
          <p:cNvSpPr/>
          <p:nvPr/>
        </p:nvSpPr>
        <p:spPr>
          <a:xfrm>
            <a:off x="14940788" y="6858000"/>
            <a:ext cx="6646907" cy="4020026"/>
          </a:xfrm>
          <a:prstGeom prst="roundRect">
            <a:avLst/>
          </a:prstGeom>
          <a:blipFill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sharpenSoften amount="34000"/>
                      </a14:imgEffect>
                      <a14:imgEffect>
                        <a14:brightnessContrast bright="10000" contrast="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55D18E53-3FEE-5D2D-252A-83B62E383D8D}"/>
              </a:ext>
            </a:extLst>
          </p:cNvPr>
          <p:cNvSpPr/>
          <p:nvPr/>
        </p:nvSpPr>
        <p:spPr>
          <a:xfrm>
            <a:off x="2951776" y="1478484"/>
            <a:ext cx="6550109" cy="3901031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4445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grpSp>
        <p:nvGrpSpPr>
          <p:cNvPr id="22" name="Csoportba foglalás 21">
            <a:extLst>
              <a:ext uri="{FF2B5EF4-FFF2-40B4-BE49-F238E27FC236}">
                <a16:creationId xmlns:a16="http://schemas.microsoft.com/office/drawing/2014/main" id="{8983909B-D22B-7C4C-8464-DC8228AD7E97}"/>
              </a:ext>
            </a:extLst>
          </p:cNvPr>
          <p:cNvGrpSpPr/>
          <p:nvPr/>
        </p:nvGrpSpPr>
        <p:grpSpPr>
          <a:xfrm>
            <a:off x="709612" y="152400"/>
            <a:ext cx="10772775" cy="876300"/>
            <a:chOff x="-6934200" y="-1638300"/>
            <a:chExt cx="11791950" cy="1078847"/>
          </a:xfrm>
        </p:grpSpPr>
        <p:sp>
          <p:nvSpPr>
            <p:cNvPr id="23" name="Téglalap: lekerekített 22">
              <a:extLst>
                <a:ext uri="{FF2B5EF4-FFF2-40B4-BE49-F238E27FC236}">
                  <a16:creationId xmlns:a16="http://schemas.microsoft.com/office/drawing/2014/main" id="{1F67FBAC-DE35-D513-33C3-C433942046C3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4" name="Szövegdoboz 23">
              <a:extLst>
                <a:ext uri="{FF2B5EF4-FFF2-40B4-BE49-F238E27FC236}">
                  <a16:creationId xmlns:a16="http://schemas.microsoft.com/office/drawing/2014/main" id="{17845289-825E-0CE6-3201-6491B8E70F05}"/>
                </a:ext>
              </a:extLst>
            </p:cNvPr>
            <p:cNvSpPr txBox="1"/>
            <p:nvPr/>
          </p:nvSpPr>
          <p:spPr>
            <a:xfrm>
              <a:off x="-6313788" y="-1638300"/>
              <a:ext cx="10934701" cy="5882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800" b="1" u="sng" cap="all" dirty="0"/>
                <a:t>A hálózatunk 3 részre oszlik</a:t>
              </a:r>
              <a:endParaRPr lang="hu-HU" sz="4800" cap="all" dirty="0"/>
            </a:p>
          </p:txBody>
        </p:sp>
      </p:grpSp>
      <p:pic>
        <p:nvPicPr>
          <p:cNvPr id="25" name="Picture 2">
            <a:extLst>
              <a:ext uri="{FF2B5EF4-FFF2-40B4-BE49-F238E27FC236}">
                <a16:creationId xmlns:a16="http://schemas.microsoft.com/office/drawing/2014/main" id="{2474253B-209E-409F-096C-2297BD298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402" y="12037373"/>
            <a:ext cx="8053980" cy="5050477"/>
          </a:xfrm>
          <a:prstGeom prst="rect">
            <a:avLst/>
          </a:prstGeom>
          <a:noFill/>
          <a:ln w="76200">
            <a:solidFill>
              <a:srgbClr val="08080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Csoportba foglalás 25">
            <a:extLst>
              <a:ext uri="{FF2B5EF4-FFF2-40B4-BE49-F238E27FC236}">
                <a16:creationId xmlns:a16="http://schemas.microsoft.com/office/drawing/2014/main" id="{9A7F04FC-1A12-D023-0913-78266FD42EBB}"/>
              </a:ext>
            </a:extLst>
          </p:cNvPr>
          <p:cNvGrpSpPr/>
          <p:nvPr/>
        </p:nvGrpSpPr>
        <p:grpSpPr>
          <a:xfrm>
            <a:off x="3080144" y="-3642865"/>
            <a:ext cx="6031710" cy="779656"/>
            <a:chOff x="-6934200" y="-1638300"/>
            <a:chExt cx="11791950" cy="1078847"/>
          </a:xfrm>
        </p:grpSpPr>
        <p:sp>
          <p:nvSpPr>
            <p:cNvPr id="27" name="Téglalap: lekerekített 26">
              <a:extLst>
                <a:ext uri="{FF2B5EF4-FFF2-40B4-BE49-F238E27FC236}">
                  <a16:creationId xmlns:a16="http://schemas.microsoft.com/office/drawing/2014/main" id="{AB2891D4-277D-F151-511D-DC4140F7CC1D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8" name="Szövegdoboz 27">
              <a:extLst>
                <a:ext uri="{FF2B5EF4-FFF2-40B4-BE49-F238E27FC236}">
                  <a16:creationId xmlns:a16="http://schemas.microsoft.com/office/drawing/2014/main" id="{42C537BB-31B3-272F-3310-63CAC109769F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  <p:sp>
        <p:nvSpPr>
          <p:cNvPr id="3" name="Téglalap: lekerekített 2">
            <a:extLst>
              <a:ext uri="{FF2B5EF4-FFF2-40B4-BE49-F238E27FC236}">
                <a16:creationId xmlns:a16="http://schemas.microsoft.com/office/drawing/2014/main" id="{4008CF49-56B6-546A-AA70-B2175C240C3B}"/>
              </a:ext>
            </a:extLst>
          </p:cNvPr>
          <p:cNvSpPr/>
          <p:nvPr/>
        </p:nvSpPr>
        <p:spPr>
          <a:xfrm>
            <a:off x="9989339" y="4393134"/>
            <a:ext cx="6550110" cy="3901031"/>
          </a:xfrm>
          <a:prstGeom prst="roundRect">
            <a:avLst/>
          </a:prstGeom>
          <a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/>
                      </a14:imgEffect>
                      <a14:imgEffect>
                        <a14:sharpenSoften amount="52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710583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F2C51-997D-C12D-568E-FAFB1A403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49525F9D-CF6C-264B-32E8-F71C100A19FB}"/>
              </a:ext>
            </a:extLst>
          </p:cNvPr>
          <p:cNvSpPr/>
          <p:nvPr/>
        </p:nvSpPr>
        <p:spPr>
          <a:xfrm>
            <a:off x="14940788" y="6858000"/>
            <a:ext cx="6646907" cy="4020026"/>
          </a:xfrm>
          <a:prstGeom prst="roundRect">
            <a:avLst/>
          </a:prstGeom>
          <a:blipFill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sharpenSoften amount="34000"/>
                      </a14:imgEffect>
                      <a14:imgEffect>
                        <a14:brightnessContrast bright="10000" contrast="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D2CC6DC1-A798-1454-C4F6-93EEBB66F455}"/>
              </a:ext>
            </a:extLst>
          </p:cNvPr>
          <p:cNvSpPr/>
          <p:nvPr/>
        </p:nvSpPr>
        <p:spPr>
          <a:xfrm>
            <a:off x="-1191761" y="-1038904"/>
            <a:ext cx="13930304" cy="8296434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4445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grpSp>
        <p:nvGrpSpPr>
          <p:cNvPr id="22" name="Csoportba foglalás 21">
            <a:extLst>
              <a:ext uri="{FF2B5EF4-FFF2-40B4-BE49-F238E27FC236}">
                <a16:creationId xmlns:a16="http://schemas.microsoft.com/office/drawing/2014/main" id="{ABC04BFA-6A76-D615-9350-19C0B10AD318}"/>
              </a:ext>
            </a:extLst>
          </p:cNvPr>
          <p:cNvGrpSpPr/>
          <p:nvPr/>
        </p:nvGrpSpPr>
        <p:grpSpPr>
          <a:xfrm>
            <a:off x="387004" y="-1477054"/>
            <a:ext cx="10772775" cy="876300"/>
            <a:chOff x="-7287329" y="-3644384"/>
            <a:chExt cx="11791950" cy="1078847"/>
          </a:xfrm>
        </p:grpSpPr>
        <p:sp>
          <p:nvSpPr>
            <p:cNvPr id="23" name="Téglalap: lekerekített 22">
              <a:extLst>
                <a:ext uri="{FF2B5EF4-FFF2-40B4-BE49-F238E27FC236}">
                  <a16:creationId xmlns:a16="http://schemas.microsoft.com/office/drawing/2014/main" id="{669C17C8-92B1-0CBC-CCA3-19239973E254}"/>
                </a:ext>
              </a:extLst>
            </p:cNvPr>
            <p:cNvSpPr/>
            <p:nvPr/>
          </p:nvSpPr>
          <p:spPr>
            <a:xfrm>
              <a:off x="-7287329" y="-3644384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4" name="Szövegdoboz 23">
              <a:extLst>
                <a:ext uri="{FF2B5EF4-FFF2-40B4-BE49-F238E27FC236}">
                  <a16:creationId xmlns:a16="http://schemas.microsoft.com/office/drawing/2014/main" id="{435671BA-E468-4E42-5A35-24A8C81D2C20}"/>
                </a:ext>
              </a:extLst>
            </p:cNvPr>
            <p:cNvSpPr txBox="1"/>
            <p:nvPr/>
          </p:nvSpPr>
          <p:spPr>
            <a:xfrm>
              <a:off x="-6430080" y="-3644384"/>
              <a:ext cx="10934701" cy="5882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800" b="1" u="sng" cap="all" dirty="0"/>
                <a:t>A hálózatunk 3 részre oszlik</a:t>
              </a:r>
              <a:endParaRPr lang="hu-HU" sz="4800" cap="all" dirty="0"/>
            </a:p>
          </p:txBody>
        </p:sp>
      </p:grpSp>
      <p:pic>
        <p:nvPicPr>
          <p:cNvPr id="25" name="Picture 2">
            <a:extLst>
              <a:ext uri="{FF2B5EF4-FFF2-40B4-BE49-F238E27FC236}">
                <a16:creationId xmlns:a16="http://schemas.microsoft.com/office/drawing/2014/main" id="{E2AE1B73-0F8D-4D0A-819F-8E77DBC53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402" y="12037373"/>
            <a:ext cx="8053980" cy="5050477"/>
          </a:xfrm>
          <a:prstGeom prst="rect">
            <a:avLst/>
          </a:prstGeom>
          <a:noFill/>
          <a:ln w="76200">
            <a:solidFill>
              <a:srgbClr val="08080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Csoportba foglalás 25">
            <a:extLst>
              <a:ext uri="{FF2B5EF4-FFF2-40B4-BE49-F238E27FC236}">
                <a16:creationId xmlns:a16="http://schemas.microsoft.com/office/drawing/2014/main" id="{90EC91A9-EF83-5DF3-C136-0CDBC9B2B0B8}"/>
              </a:ext>
            </a:extLst>
          </p:cNvPr>
          <p:cNvGrpSpPr/>
          <p:nvPr/>
        </p:nvGrpSpPr>
        <p:grpSpPr>
          <a:xfrm>
            <a:off x="3080144" y="-3642865"/>
            <a:ext cx="6031710" cy="779656"/>
            <a:chOff x="-6934200" y="-1638300"/>
            <a:chExt cx="11791950" cy="1078847"/>
          </a:xfrm>
        </p:grpSpPr>
        <p:sp>
          <p:nvSpPr>
            <p:cNvPr id="27" name="Téglalap: lekerekített 26">
              <a:extLst>
                <a:ext uri="{FF2B5EF4-FFF2-40B4-BE49-F238E27FC236}">
                  <a16:creationId xmlns:a16="http://schemas.microsoft.com/office/drawing/2014/main" id="{80836CB7-4A41-B9C9-0D67-0D3133F15CF9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8" name="Szövegdoboz 27">
              <a:extLst>
                <a:ext uri="{FF2B5EF4-FFF2-40B4-BE49-F238E27FC236}">
                  <a16:creationId xmlns:a16="http://schemas.microsoft.com/office/drawing/2014/main" id="{F14AA09E-F00F-3F57-A122-BCA782688811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  <p:sp>
        <p:nvSpPr>
          <p:cNvPr id="3" name="Téglalap: lekerekített 2">
            <a:extLst>
              <a:ext uri="{FF2B5EF4-FFF2-40B4-BE49-F238E27FC236}">
                <a16:creationId xmlns:a16="http://schemas.microsoft.com/office/drawing/2014/main" id="{C629B106-0F9E-AB26-BD8D-A49597B0052A}"/>
              </a:ext>
            </a:extLst>
          </p:cNvPr>
          <p:cNvSpPr/>
          <p:nvPr/>
        </p:nvSpPr>
        <p:spPr>
          <a:xfrm>
            <a:off x="13569194" y="6317184"/>
            <a:ext cx="6550110" cy="3901031"/>
          </a:xfrm>
          <a:prstGeom prst="roundRect">
            <a:avLst/>
          </a:prstGeom>
          <a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Blur/>
                      </a14:imgEffect>
                      <a14:imgEffect>
                        <a14:sharpenSoften amount="52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15B532B1-8B3A-EF83-58D7-9EF5FB4E3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921" y="1615244"/>
            <a:ext cx="9460156" cy="4667250"/>
          </a:xfrm>
          <a:prstGeom prst="rect">
            <a:avLst/>
          </a:prstGeom>
          <a:noFill/>
          <a:ln w="76200">
            <a:solidFill>
              <a:srgbClr val="08080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618A9924-4302-B692-FEA6-618986D9EF30}"/>
              </a:ext>
            </a:extLst>
          </p:cNvPr>
          <p:cNvGrpSpPr/>
          <p:nvPr/>
        </p:nvGrpSpPr>
        <p:grpSpPr>
          <a:xfrm>
            <a:off x="4121940" y="512051"/>
            <a:ext cx="4140637" cy="876300"/>
            <a:chOff x="-6934200" y="-1638300"/>
            <a:chExt cx="11791950" cy="1078847"/>
          </a:xfrm>
        </p:grpSpPr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495A12A3-AD4E-EBF4-585F-0D6F62D3B4F9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1C425E41-B8FF-AEDB-81D1-843173693066}"/>
                </a:ext>
              </a:extLst>
            </p:cNvPr>
            <p:cNvSpPr txBox="1"/>
            <p:nvPr/>
          </p:nvSpPr>
          <p:spPr>
            <a:xfrm>
              <a:off x="-6422648" y="-1593458"/>
              <a:ext cx="11280398" cy="8715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000" b="1" u="sng" cap="all" dirty="0"/>
                <a:t>Titkári Szoba</a:t>
              </a:r>
              <a:endParaRPr lang="hu-HU" sz="4000" cap="all" dirty="0"/>
            </a:p>
          </p:txBody>
        </p:sp>
      </p:grpSp>
      <p:pic>
        <p:nvPicPr>
          <p:cNvPr id="2" name="Tartalom helye 4">
            <a:extLst>
              <a:ext uri="{FF2B5EF4-FFF2-40B4-BE49-F238E27FC236}">
                <a16:creationId xmlns:a16="http://schemas.microsoft.com/office/drawing/2014/main" id="{FA19D282-CC9B-96C2-EADF-DC4DAA3A2AC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5244" y="7791321"/>
            <a:ext cx="8628956" cy="4853788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4" name="Cím 1">
            <a:extLst>
              <a:ext uri="{FF2B5EF4-FFF2-40B4-BE49-F238E27FC236}">
                <a16:creationId xmlns:a16="http://schemas.microsoft.com/office/drawing/2014/main" id="{26A8B4F7-AB9D-B7F2-19D3-561273EAD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1567" y="-2643785"/>
            <a:ext cx="6709436" cy="960438"/>
          </a:xfrm>
        </p:spPr>
        <p:txBody>
          <a:bodyPr anchor="b">
            <a:noAutofit/>
          </a:bodyPr>
          <a:lstStyle/>
          <a:p>
            <a:pPr algn="ctr"/>
            <a:r>
              <a:rPr lang="hu-HU" sz="5400" b="1" dirty="0" err="1"/>
              <a:t>Trello</a:t>
            </a:r>
            <a:r>
              <a:rPr lang="hu-HU" sz="5400" dirty="0"/>
              <a:t> </a:t>
            </a:r>
            <a:r>
              <a:rPr lang="hu-HU" sz="5400" b="1" dirty="0"/>
              <a:t>táblánk</a:t>
            </a:r>
          </a:p>
        </p:txBody>
      </p:sp>
    </p:spTree>
    <p:extLst>
      <p:ext uri="{BB962C8B-B14F-4D97-AF65-F5344CB8AC3E}">
        <p14:creationId xmlns:p14="http://schemas.microsoft.com/office/powerpoint/2010/main" val="3205642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5FD780B1-29C8-4BBF-82AD-92A6AC821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0714" y="422276"/>
            <a:ext cx="6709436" cy="960438"/>
          </a:xfrm>
        </p:spPr>
        <p:txBody>
          <a:bodyPr anchor="b">
            <a:noAutofit/>
          </a:bodyPr>
          <a:lstStyle/>
          <a:p>
            <a:pPr algn="ctr"/>
            <a:r>
              <a:rPr lang="hu-HU" sz="5400" b="1" u="sng" dirty="0" err="1"/>
              <a:t>Trello</a:t>
            </a:r>
            <a:r>
              <a:rPr lang="hu-HU" sz="5400" u="sng" dirty="0"/>
              <a:t> </a:t>
            </a:r>
            <a:r>
              <a:rPr lang="hu-HU" sz="5400" b="1" u="sng" dirty="0"/>
              <a:t>táblánk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92DF5E2-CD47-16A5-E5EE-EF346B6A1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144" y="1612099"/>
            <a:ext cx="8628956" cy="4853788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3" name="Cím 1">
            <a:extLst>
              <a:ext uri="{FF2B5EF4-FFF2-40B4-BE49-F238E27FC236}">
                <a16:creationId xmlns:a16="http://schemas.microsoft.com/office/drawing/2014/main" id="{5EA6DD80-8E0F-8C3A-1093-A4F4D158CF5B}"/>
              </a:ext>
            </a:extLst>
          </p:cNvPr>
          <p:cNvSpPr txBox="1">
            <a:spLocks/>
          </p:cNvSpPr>
          <p:nvPr/>
        </p:nvSpPr>
        <p:spPr>
          <a:xfrm>
            <a:off x="6264622" y="-1378352"/>
            <a:ext cx="3584028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72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endParaRPr lang="hu-HU" sz="7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CB1DE98B-5F3C-F747-EE41-C754A28066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783" y="7522343"/>
            <a:ext cx="10343677" cy="4452997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5E0102EC-C54B-2D6E-2916-429F4CBE25EB}"/>
              </a:ext>
            </a:extLst>
          </p:cNvPr>
          <p:cNvSpPr txBox="1">
            <a:spLocks/>
          </p:cNvSpPr>
          <p:nvPr/>
        </p:nvSpPr>
        <p:spPr>
          <a:xfrm>
            <a:off x="6486287" y="-1549001"/>
            <a:ext cx="3584028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72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endParaRPr lang="hu-HU" sz="7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22851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F75E48-92A7-2E3A-2654-F7749C5E5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8687" y="247615"/>
            <a:ext cx="3584028" cy="1293028"/>
          </a:xfrm>
        </p:spPr>
        <p:txBody>
          <a:bodyPr>
            <a:noAutofit/>
          </a:bodyPr>
          <a:lstStyle/>
          <a:p>
            <a:r>
              <a:rPr lang="hu-HU" sz="72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endParaRPr lang="hu-HU" sz="7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9B568191-F057-76D1-086F-0C1183E2B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98" y="1540643"/>
            <a:ext cx="10343677" cy="4452997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5583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C989A3-520F-AC24-3275-28D083489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05925"/>
            <a:ext cx="12192000" cy="146825"/>
          </a:xfrm>
          <a:effectLst>
            <a:glow rad="1066800">
              <a:schemeClr val="accent1">
                <a:alpha val="40000"/>
              </a:schemeClr>
            </a:glow>
            <a:reflection blurRad="63500" stA="61000" endPos="92000" dist="609600" dir="5400000" sy="-100000" algn="bl" rotWithShape="0"/>
          </a:effectLst>
        </p:spPr>
        <p:txBody>
          <a:bodyPr>
            <a:normAutofit fontScale="90000"/>
          </a:bodyPr>
          <a:lstStyle/>
          <a:p>
            <a:pPr algn="ctr"/>
            <a:r>
              <a:rPr lang="hu-HU" sz="7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Köszönjük a figyelmet</a:t>
            </a:r>
          </a:p>
        </p:txBody>
      </p:sp>
    </p:spTree>
    <p:extLst>
      <p:ext uri="{BB962C8B-B14F-4D97-AF65-F5344CB8AC3E}">
        <p14:creationId xmlns:p14="http://schemas.microsoft.com/office/powerpoint/2010/main" val="2339873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969DAA-3BFB-10B3-CD75-CB6A151865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854718"/>
            <a:ext cx="9448800" cy="2187269"/>
          </a:xfrm>
        </p:spPr>
        <p:txBody>
          <a:bodyPr>
            <a:noAutofit/>
          </a:bodyPr>
          <a:lstStyle/>
          <a:p>
            <a:pPr algn="ctr"/>
            <a:r>
              <a:rPr lang="hu-HU" sz="7200" dirty="0">
                <a:solidFill>
                  <a:schemeClr val="tx2">
                    <a:lumMod val="10000"/>
                  </a:schemeClr>
                </a:solidFill>
                <a:latin typeface="Amasis MT Pro Black" panose="02040A04050005020304" pitchFamily="18" charset="-18"/>
              </a:rPr>
              <a:t>Egy Hálózat készítése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EDC8552-DC64-C76B-699D-0217650AB8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879656"/>
            <a:ext cx="9448800" cy="1559231"/>
          </a:xfrm>
        </p:spPr>
        <p:txBody>
          <a:bodyPr>
            <a:noAutofit/>
          </a:bodyPr>
          <a:lstStyle/>
          <a:p>
            <a:pPr algn="ctr"/>
            <a:r>
              <a:rPr lang="hu-HU" sz="2400" dirty="0">
                <a:solidFill>
                  <a:schemeClr val="tx2">
                    <a:lumMod val="10000"/>
                  </a:schemeClr>
                </a:solidFill>
              </a:rPr>
              <a:t>Készítette:</a:t>
            </a:r>
          </a:p>
          <a:p>
            <a:pPr algn="ctr"/>
            <a:r>
              <a:rPr lang="hu-HU" sz="2400" dirty="0">
                <a:solidFill>
                  <a:schemeClr val="tx2">
                    <a:lumMod val="10000"/>
                  </a:schemeClr>
                </a:solidFill>
              </a:rPr>
              <a:t>Farkas Attila</a:t>
            </a:r>
          </a:p>
          <a:p>
            <a:pPr algn="ctr"/>
            <a:r>
              <a:rPr lang="hu-HU" sz="2400" dirty="0" err="1">
                <a:solidFill>
                  <a:schemeClr val="tx2">
                    <a:lumMod val="10000"/>
                  </a:schemeClr>
                </a:solidFill>
              </a:rPr>
              <a:t>Szocska</a:t>
            </a:r>
            <a:r>
              <a:rPr lang="hu-HU" sz="2400" dirty="0">
                <a:solidFill>
                  <a:schemeClr val="tx2">
                    <a:lumMod val="10000"/>
                  </a:schemeClr>
                </a:solidFill>
              </a:rPr>
              <a:t> Dominik</a:t>
            </a:r>
          </a:p>
        </p:txBody>
      </p:sp>
      <p:pic>
        <p:nvPicPr>
          <p:cNvPr id="4" name="Kép 3" descr="A képen Betűtípus, Grafika, fehér, embléma látható">
            <a:extLst>
              <a:ext uri="{FF2B5EF4-FFF2-40B4-BE49-F238E27FC236}">
                <a16:creationId xmlns:a16="http://schemas.microsoft.com/office/drawing/2014/main" id="{8328CF98-CA0E-AC3A-EAE5-A0F53D1CB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3" r="1" b="12889"/>
          <a:stretch/>
        </p:blipFill>
        <p:spPr>
          <a:xfrm>
            <a:off x="868924" y="7356237"/>
            <a:ext cx="9951476" cy="3198883"/>
          </a:xfrm>
          <a:prstGeom prst="rect">
            <a:avLst/>
          </a:prstGeom>
        </p:spPr>
      </p:pic>
      <p:sp>
        <p:nvSpPr>
          <p:cNvPr id="5" name="Cím 1">
            <a:extLst>
              <a:ext uri="{FF2B5EF4-FFF2-40B4-BE49-F238E27FC236}">
                <a16:creationId xmlns:a16="http://schemas.microsoft.com/office/drawing/2014/main" id="{70D71F77-25A8-6BF4-6C5F-4F355F2FACFF}"/>
              </a:ext>
            </a:extLst>
          </p:cNvPr>
          <p:cNvSpPr txBox="1">
            <a:spLocks/>
          </p:cNvSpPr>
          <p:nvPr/>
        </p:nvSpPr>
        <p:spPr>
          <a:xfrm>
            <a:off x="2057147" y="-1363450"/>
            <a:ext cx="8077706" cy="82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4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Csapatnevünk és a logónk</a:t>
            </a:r>
            <a:endParaRPr lang="hu-HU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515771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6">
            <a:extLst>
              <a:ext uri="{FF2B5EF4-FFF2-40B4-BE49-F238E27FC236}">
                <a16:creationId xmlns:a16="http://schemas.microsoft.com/office/drawing/2014/main" id="{05B7B068-8178-428D-927D-52BF95F4A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360126"/>
            <a:ext cx="12192000" cy="2497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1546AEF-F218-7B00-5C6E-14FEEBC3F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147" y="1103480"/>
            <a:ext cx="8077706" cy="821268"/>
          </a:xfrm>
        </p:spPr>
        <p:txBody>
          <a:bodyPr>
            <a:normAutofit fontScale="90000"/>
          </a:bodyPr>
          <a:lstStyle/>
          <a:p>
            <a:r>
              <a:rPr lang="hu-HU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Csapatnevünk és a logónk</a:t>
            </a:r>
          </a:p>
        </p:txBody>
      </p:sp>
      <p:pic>
        <p:nvPicPr>
          <p:cNvPr id="5" name="Kép 4" descr="A képen Betűtípus, Grafika, fehér, embléma látható">
            <a:extLst>
              <a:ext uri="{FF2B5EF4-FFF2-40B4-BE49-F238E27FC236}">
                <a16:creationId xmlns:a16="http://schemas.microsoft.com/office/drawing/2014/main" id="{06CAE7ED-3A7B-575A-52C1-801B66A8DD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3" r="1" b="12889"/>
          <a:stretch/>
        </p:blipFill>
        <p:spPr>
          <a:xfrm>
            <a:off x="1120262" y="2555637"/>
            <a:ext cx="9951476" cy="3198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0645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2637CF-6570-4897-B50C-507291D57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320" y="1069442"/>
            <a:ext cx="10427359" cy="1293028"/>
          </a:xfrm>
        </p:spPr>
        <p:txBody>
          <a:bodyPr/>
          <a:lstStyle/>
          <a:p>
            <a:pPr algn="ctr"/>
            <a:r>
              <a:rPr lang="hu-HU" u="sng" dirty="0">
                <a:latin typeface="Amasis MT Pro Black" panose="02040A04050005020304" pitchFamily="18" charset="-18"/>
              </a:rPr>
              <a:t>Miért választottuk ezt a projektet?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512871-12DD-1D66-4C71-E8CE4B8AC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16" y="2693398"/>
            <a:ext cx="11173968" cy="2113029"/>
          </a:xfrm>
        </p:spPr>
        <p:txBody>
          <a:bodyPr>
            <a:normAutofit fontScale="92500" lnSpcReduction="10000"/>
          </a:bodyPr>
          <a:lstStyle/>
          <a:p>
            <a:r>
              <a:rPr lang="hu-HU" sz="4400" dirty="0"/>
              <a:t>Ismereteinkből kiindulva úgy gondoltuk, hogy képesek vagyunk a projekt megvalósítására mivel ez a téma állt hozzánk legközelebb</a:t>
            </a:r>
          </a:p>
        </p:txBody>
      </p:sp>
    </p:spTree>
    <p:extLst>
      <p:ext uri="{BB962C8B-B14F-4D97-AF65-F5344CB8AC3E}">
        <p14:creationId xmlns:p14="http://schemas.microsoft.com/office/powerpoint/2010/main" val="33937375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54EAED-A322-7900-7EDA-6108FBBA5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9624" y="828381"/>
            <a:ext cx="4492752" cy="1293028"/>
          </a:xfrm>
        </p:spPr>
        <p:txBody>
          <a:bodyPr>
            <a:normAutofit/>
          </a:bodyPr>
          <a:lstStyle/>
          <a:p>
            <a:r>
              <a:rPr lang="hu-HU" u="sng" dirty="0" err="1">
                <a:latin typeface="Amasis MT Pro Black" panose="020F0502020204030204" pitchFamily="18" charset="-18"/>
              </a:rPr>
              <a:t>Swot</a:t>
            </a:r>
            <a:r>
              <a:rPr lang="hu-HU" u="sng" dirty="0">
                <a:latin typeface="Amasis MT Pro Black" panose="020F0502020204030204" pitchFamily="18" charset="-18"/>
              </a:rPr>
              <a:t> analízis</a:t>
            </a:r>
          </a:p>
        </p:txBody>
      </p:sp>
      <p:graphicFrame>
        <p:nvGraphicFramePr>
          <p:cNvPr id="7" name="Tartalom helye 6">
            <a:extLst>
              <a:ext uri="{FF2B5EF4-FFF2-40B4-BE49-F238E27FC236}">
                <a16:creationId xmlns:a16="http://schemas.microsoft.com/office/drawing/2014/main" id="{6185D399-DC52-3B74-D4F0-99DC6B61E0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7200363"/>
              </p:ext>
            </p:extLst>
          </p:nvPr>
        </p:nvGraphicFramePr>
        <p:xfrm>
          <a:off x="662940" y="1856233"/>
          <a:ext cx="10995659" cy="3809829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2594137">
                  <a:extLst>
                    <a:ext uri="{9D8B030D-6E8A-4147-A177-3AD203B41FA5}">
                      <a16:colId xmlns:a16="http://schemas.microsoft.com/office/drawing/2014/main" val="2470572579"/>
                    </a:ext>
                  </a:extLst>
                </a:gridCol>
                <a:gridCol w="2951699">
                  <a:extLst>
                    <a:ext uri="{9D8B030D-6E8A-4147-A177-3AD203B41FA5}">
                      <a16:colId xmlns:a16="http://schemas.microsoft.com/office/drawing/2014/main" val="1407242864"/>
                    </a:ext>
                  </a:extLst>
                </a:gridCol>
                <a:gridCol w="2880360">
                  <a:extLst>
                    <a:ext uri="{9D8B030D-6E8A-4147-A177-3AD203B41FA5}">
                      <a16:colId xmlns:a16="http://schemas.microsoft.com/office/drawing/2014/main" val="475024536"/>
                    </a:ext>
                  </a:extLst>
                </a:gridCol>
                <a:gridCol w="2569463">
                  <a:extLst>
                    <a:ext uri="{9D8B030D-6E8A-4147-A177-3AD203B41FA5}">
                      <a16:colId xmlns:a16="http://schemas.microsoft.com/office/drawing/2014/main" val="1255334104"/>
                    </a:ext>
                  </a:extLst>
                </a:gridCol>
              </a:tblGrid>
              <a:tr h="1554479">
                <a:tc>
                  <a:txBody>
                    <a:bodyPr/>
                    <a:lstStyle/>
                    <a:p>
                      <a:pPr algn="ctr"/>
                      <a:r>
                        <a:rPr lang="hu-HU" sz="2700" b="1" dirty="0" err="1">
                          <a:solidFill>
                            <a:schemeClr val="tx1"/>
                          </a:solidFill>
                        </a:rPr>
                        <a:t>Strenghts</a:t>
                      </a:r>
                      <a:endParaRPr lang="hu-HU" sz="27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hu-HU" sz="2700" b="1" dirty="0">
                          <a:solidFill>
                            <a:schemeClr val="tx1"/>
                          </a:solidFill>
                        </a:rPr>
                        <a:t>(Erősségek)</a:t>
                      </a:r>
                    </a:p>
                  </a:txBody>
                  <a:tcPr marL="134800" marR="134800" marT="67400" marB="674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700" b="1" dirty="0" err="1">
                          <a:solidFill>
                            <a:schemeClr val="tx1"/>
                          </a:solidFill>
                        </a:rPr>
                        <a:t>Weakness</a:t>
                      </a:r>
                      <a:endParaRPr lang="hu-HU" sz="27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hu-HU" sz="2700" b="1" dirty="0">
                          <a:solidFill>
                            <a:schemeClr val="tx1"/>
                          </a:solidFill>
                        </a:rPr>
                        <a:t>(Gyengeségek</a:t>
                      </a:r>
                    </a:p>
                  </a:txBody>
                  <a:tcPr marL="134800" marR="134800" marT="67400" marB="674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700" b="1" dirty="0" err="1">
                          <a:solidFill>
                            <a:schemeClr val="tx1"/>
                          </a:solidFill>
                        </a:rPr>
                        <a:t>Oppurtinities</a:t>
                      </a:r>
                      <a:endParaRPr lang="hu-HU" sz="27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hu-HU" sz="2700" b="1" dirty="0">
                          <a:solidFill>
                            <a:schemeClr val="tx1"/>
                          </a:solidFill>
                        </a:rPr>
                        <a:t>(Lehetőségek)</a:t>
                      </a:r>
                    </a:p>
                  </a:txBody>
                  <a:tcPr marL="134800" marR="134800" marT="67400" marB="674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700" b="1" dirty="0" err="1">
                          <a:solidFill>
                            <a:schemeClr val="tx1"/>
                          </a:solidFill>
                        </a:rPr>
                        <a:t>Threats</a:t>
                      </a:r>
                      <a:endParaRPr lang="hu-HU" sz="27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hu-HU" sz="2700" b="1" dirty="0">
                          <a:solidFill>
                            <a:schemeClr val="tx1"/>
                          </a:solidFill>
                        </a:rPr>
                        <a:t>(Veszélyek)</a:t>
                      </a:r>
                    </a:p>
                  </a:txBody>
                  <a:tcPr marL="134800" marR="134800" marT="67400" marB="67400"/>
                </a:tc>
                <a:extLst>
                  <a:ext uri="{0D108BD9-81ED-4DB2-BD59-A6C34878D82A}">
                    <a16:rowId xmlns:a16="http://schemas.microsoft.com/office/drawing/2014/main" val="1357563552"/>
                  </a:ext>
                </a:extLst>
              </a:tr>
              <a:tr h="2255350">
                <a:tc>
                  <a:txBody>
                    <a:bodyPr/>
                    <a:lstStyle/>
                    <a:p>
                      <a:pPr algn="ctr"/>
                      <a:r>
                        <a:rPr lang="hu-HU" sz="2700" b="1" dirty="0">
                          <a:solidFill>
                            <a:schemeClr val="tx1"/>
                          </a:solidFill>
                        </a:rPr>
                        <a:t>Összeszokott csapat vagyunk</a:t>
                      </a:r>
                    </a:p>
                  </a:txBody>
                  <a:tcPr marL="134800" marR="134800" marT="67400" marB="674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700" b="1" dirty="0">
                          <a:solidFill>
                            <a:schemeClr val="tx1"/>
                          </a:solidFill>
                        </a:rPr>
                        <a:t>Lusták vagyunk</a:t>
                      </a:r>
                    </a:p>
                  </a:txBody>
                  <a:tcPr marL="134800" marR="134800" marT="67400" marB="674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700" b="1" dirty="0">
                          <a:solidFill>
                            <a:schemeClr val="tx1"/>
                          </a:solidFill>
                        </a:rPr>
                        <a:t>Informatikát tanulunk</a:t>
                      </a:r>
                    </a:p>
                  </a:txBody>
                  <a:tcPr marL="134800" marR="134800" marT="67400" marB="674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700" b="1" dirty="0">
                          <a:solidFill>
                            <a:schemeClr val="tx1"/>
                          </a:solidFill>
                        </a:rPr>
                        <a:t>Csapattagok </a:t>
                      </a:r>
                    </a:p>
                    <a:p>
                      <a:pPr algn="ctr"/>
                      <a:r>
                        <a:rPr lang="hu-HU" sz="2700" b="1" dirty="0">
                          <a:solidFill>
                            <a:schemeClr val="tx1"/>
                          </a:solidFill>
                        </a:rPr>
                        <a:t>Túl messze laknak egymástól</a:t>
                      </a:r>
                    </a:p>
                  </a:txBody>
                  <a:tcPr marL="134800" marR="134800" marT="67400" marB="67400"/>
                </a:tc>
                <a:extLst>
                  <a:ext uri="{0D108BD9-81ED-4DB2-BD59-A6C34878D82A}">
                    <a16:rowId xmlns:a16="http://schemas.microsoft.com/office/drawing/2014/main" val="29380121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07631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4ECA37-9ECE-6A52-5D5C-B174FC5E1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748" y="319308"/>
            <a:ext cx="6943612" cy="1754624"/>
          </a:xfrm>
        </p:spPr>
        <p:txBody>
          <a:bodyPr anchor="t">
            <a:normAutofit/>
          </a:bodyPr>
          <a:lstStyle/>
          <a:p>
            <a:pPr algn="ctr"/>
            <a:r>
              <a:rPr lang="hu-HU" u="sng" dirty="0">
                <a:latin typeface="Amasis MT Pro Black" panose="02040A04050005020304" pitchFamily="18" charset="-18"/>
              </a:rPr>
              <a:t>Hálózatunk logikai topológiája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211AD8A6-B1C5-A93A-EE31-E556BFAA8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42" y="1856232"/>
            <a:ext cx="10666858" cy="4096512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3" name="Kép 2" descr="A képen kör, víz, kék látható&#10;&#10;Automatikusan generált leírás">
            <a:extLst>
              <a:ext uri="{FF2B5EF4-FFF2-40B4-BE49-F238E27FC236}">
                <a16:creationId xmlns:a16="http://schemas.microsoft.com/office/drawing/2014/main" id="{9795268D-2196-99CA-4B7B-939920990E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436"/>
          <a:stretch/>
        </p:blipFill>
        <p:spPr>
          <a:xfrm>
            <a:off x="12809841" y="10"/>
            <a:ext cx="688785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9215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0BF1E0-EF04-C650-7544-89766ED79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9989"/>
            <a:ext cx="5009084" cy="16002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Hál</a:t>
            </a:r>
            <a:r>
              <a:rPr lang="hu-HU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ó</a:t>
            </a:r>
            <a:r>
              <a:rPr lang="en-US" sz="32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zatunk</a:t>
            </a:r>
            <a:r>
              <a:rPr lang="hu-HU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FA Topológiája</a:t>
            </a:r>
            <a:endParaRPr lang="en-US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 useBgFill="1">
        <p:nvSpPr>
          <p:cNvPr id="45" name="Rectangle 42">
            <a:extLst>
              <a:ext uri="{FF2B5EF4-FFF2-40B4-BE49-F238E27FC236}">
                <a16:creationId xmlns:a16="http://schemas.microsoft.com/office/drawing/2014/main" id="{8D25211A-4CA0-4B53-82BB-1EE7C7F3C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1379" y="0"/>
            <a:ext cx="72406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 descr="A képen kör, víz, kék látható&#10;&#10;Automatikusan generált leírás">
            <a:extLst>
              <a:ext uri="{FF2B5EF4-FFF2-40B4-BE49-F238E27FC236}">
                <a16:creationId xmlns:a16="http://schemas.microsoft.com/office/drawing/2014/main" id="{7392558E-FBA9-9A58-82AC-4A0C04079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436"/>
          <a:stretch/>
        </p:blipFill>
        <p:spPr>
          <a:xfrm>
            <a:off x="5304141" y="10"/>
            <a:ext cx="6887853" cy="6857990"/>
          </a:xfrm>
          <a:prstGeom prst="rect">
            <a:avLst/>
          </a:prstGeom>
        </p:spPr>
      </p:pic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47B9C71E-5132-E545-12AD-393144AAC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3142" y="2602272"/>
            <a:ext cx="4849429" cy="3993645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hu-H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fa topológia egy központi csomópontból kiindulva a fa gyökereihez hasonlóan köti össze hierarchikusan az alárendelt csomópontokat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7404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A0E6F797-AF08-6DF6-B0CD-C362E96E1089}"/>
              </a:ext>
            </a:extLst>
          </p:cNvPr>
          <p:cNvGrpSpPr/>
          <p:nvPr/>
        </p:nvGrpSpPr>
        <p:grpSpPr>
          <a:xfrm>
            <a:off x="774231" y="-2000250"/>
            <a:ext cx="10772775" cy="876300"/>
            <a:chOff x="-6934200" y="-1638300"/>
            <a:chExt cx="11791950" cy="1078847"/>
          </a:xfrm>
        </p:grpSpPr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65A79720-4FD8-3DC1-7D17-7A96F6D390B7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1B2D2E93-B7C2-E071-3280-A535855DA719}"/>
                </a:ext>
              </a:extLst>
            </p:cNvPr>
            <p:cNvSpPr txBox="1"/>
            <p:nvPr/>
          </p:nvSpPr>
          <p:spPr>
            <a:xfrm>
              <a:off x="-6313788" y="-1638300"/>
              <a:ext cx="10934701" cy="5882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800" b="1" u="sng" cap="all" dirty="0"/>
                <a:t>A hálózatunk 3 részre oszlik</a:t>
              </a:r>
              <a:endParaRPr lang="hu-HU" sz="4800" cap="all" dirty="0"/>
            </a:p>
          </p:txBody>
        </p:sp>
      </p:grpSp>
      <p:sp>
        <p:nvSpPr>
          <p:cNvPr id="12" name="Téglalap: lekerekített 11">
            <a:extLst>
              <a:ext uri="{FF2B5EF4-FFF2-40B4-BE49-F238E27FC236}">
                <a16:creationId xmlns:a16="http://schemas.microsoft.com/office/drawing/2014/main" id="{FEF9551C-CDAD-931D-1253-2C4517066AD0}"/>
              </a:ext>
            </a:extLst>
          </p:cNvPr>
          <p:cNvSpPr/>
          <p:nvPr/>
        </p:nvSpPr>
        <p:spPr>
          <a:xfrm>
            <a:off x="-7923257" y="1478484"/>
            <a:ext cx="6550110" cy="3901031"/>
          </a:xfrm>
          <a:prstGeom prst="roundRect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  <a14:imgEffect>
                        <a14:sharpenSoften amount="52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18AAC0E9-4723-6A35-BC0A-DB2B0DA96857}"/>
              </a:ext>
            </a:extLst>
          </p:cNvPr>
          <p:cNvSpPr/>
          <p:nvPr/>
        </p:nvSpPr>
        <p:spPr>
          <a:xfrm>
            <a:off x="-6875507" y="1418986"/>
            <a:ext cx="6646907" cy="4020026"/>
          </a:xfrm>
          <a:prstGeom prst="roundRect">
            <a:avLst/>
          </a:prstGeom>
          <a:blipFill>
            <a:blip r:embed="rId5">
              <a:alphaModFix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34000"/>
                      </a14:imgEffect>
                      <a14:imgEffect>
                        <a14:brightnessContrast bright="10000" contrast="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rgbClr val="080808"/>
            </a:solidFill>
          </a:ln>
          <a:effectLst>
            <a:outerShdw blurRad="584200" dir="5400000" sx="103000" sy="103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4" name="Téglalap: lekerekített 13">
            <a:extLst>
              <a:ext uri="{FF2B5EF4-FFF2-40B4-BE49-F238E27FC236}">
                <a16:creationId xmlns:a16="http://schemas.microsoft.com/office/drawing/2014/main" id="{350B5E2B-99F1-0CA9-772B-8B0E7D93F305}"/>
              </a:ext>
            </a:extLst>
          </p:cNvPr>
          <p:cNvSpPr/>
          <p:nvPr/>
        </p:nvSpPr>
        <p:spPr>
          <a:xfrm>
            <a:off x="-6827109" y="1478483"/>
            <a:ext cx="6550109" cy="3901031"/>
          </a:xfrm>
          <a:prstGeom prst="roundRect">
            <a:avLst/>
          </a:prstGeom>
          <a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4445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83B3691-35AA-BC59-CD33-211857714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807" y="556157"/>
            <a:ext cx="11084386" cy="5745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2667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BE3A1872-6D9D-B079-57E6-041896E8D166}"/>
              </a:ext>
            </a:extLst>
          </p:cNvPr>
          <p:cNvGrpSpPr/>
          <p:nvPr/>
        </p:nvGrpSpPr>
        <p:grpSpPr>
          <a:xfrm>
            <a:off x="10732290" y="-2417956"/>
            <a:ext cx="6111959" cy="760467"/>
            <a:chOff x="-6934200" y="-1638300"/>
            <a:chExt cx="11791950" cy="1078847"/>
          </a:xfrm>
        </p:grpSpPr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8B8D4F81-9B75-775A-07D3-ED1DA8BC8FBD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C0E269F0-0774-88B2-7771-DC0D8689D5DA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F53E3DA6-91A7-5A63-68DC-34C2D0B4F036}"/>
              </a:ext>
            </a:extLst>
          </p:cNvPr>
          <p:cNvSpPr/>
          <p:nvPr/>
        </p:nvSpPr>
        <p:spPr>
          <a:xfrm>
            <a:off x="2916193" y="1418987"/>
            <a:ext cx="6646907" cy="4020026"/>
          </a:xfrm>
          <a:prstGeom prst="roundRect">
            <a:avLst/>
          </a:prstGeom>
          <a:blipFill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34000"/>
                      </a14:imgEffect>
                      <a14:imgEffect>
                        <a14:brightnessContrast bright="10000" contrast="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rgbClr val="080808"/>
            </a:solidFill>
          </a:ln>
          <a:effectLst>
            <a:outerShdw blurRad="584200" dir="5400000" sx="103000" sy="103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22AF03A2-0C14-4B31-0603-8F83B94E9B04}"/>
              </a:ext>
            </a:extLst>
          </p:cNvPr>
          <p:cNvSpPr/>
          <p:nvPr/>
        </p:nvSpPr>
        <p:spPr>
          <a:xfrm>
            <a:off x="-4711015" y="5134213"/>
            <a:ext cx="6550110" cy="3901031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/>
                      </a14:imgEffect>
                      <a14:imgEffect>
                        <a14:sharpenSoften amount="52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5842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C994D7D6-E417-79DA-2BE4-8ED59B4BDF21}"/>
              </a:ext>
            </a:extLst>
          </p:cNvPr>
          <p:cNvSpPr/>
          <p:nvPr/>
        </p:nvSpPr>
        <p:spPr>
          <a:xfrm>
            <a:off x="-7383547" y="6352936"/>
            <a:ext cx="6550109" cy="3901031"/>
          </a:xfrm>
          <a:prstGeom prst="roundRect">
            <a:avLst/>
          </a:prstGeom>
          <a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rgbClr val="080808"/>
            </a:solidFill>
          </a:ln>
          <a:effectLst>
            <a:outerShdw blurRad="4445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grpSp>
        <p:nvGrpSpPr>
          <p:cNvPr id="22" name="Csoportba foglalás 21">
            <a:extLst>
              <a:ext uri="{FF2B5EF4-FFF2-40B4-BE49-F238E27FC236}">
                <a16:creationId xmlns:a16="http://schemas.microsoft.com/office/drawing/2014/main" id="{634CA9B7-917D-CC61-5A60-FEEF96A3FCA7}"/>
              </a:ext>
            </a:extLst>
          </p:cNvPr>
          <p:cNvGrpSpPr/>
          <p:nvPr/>
        </p:nvGrpSpPr>
        <p:grpSpPr>
          <a:xfrm>
            <a:off x="709612" y="152400"/>
            <a:ext cx="10772775" cy="876300"/>
            <a:chOff x="-6934200" y="-1638300"/>
            <a:chExt cx="11791950" cy="1078847"/>
          </a:xfrm>
        </p:grpSpPr>
        <p:sp>
          <p:nvSpPr>
            <p:cNvPr id="23" name="Téglalap: lekerekített 22">
              <a:extLst>
                <a:ext uri="{FF2B5EF4-FFF2-40B4-BE49-F238E27FC236}">
                  <a16:creationId xmlns:a16="http://schemas.microsoft.com/office/drawing/2014/main" id="{5475BAA6-9937-D2F1-C945-A610425A2F48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4" name="Szövegdoboz 23">
              <a:extLst>
                <a:ext uri="{FF2B5EF4-FFF2-40B4-BE49-F238E27FC236}">
                  <a16:creationId xmlns:a16="http://schemas.microsoft.com/office/drawing/2014/main" id="{821F7249-4DDE-4066-B720-1D7912282211}"/>
                </a:ext>
              </a:extLst>
            </p:cNvPr>
            <p:cNvSpPr txBox="1"/>
            <p:nvPr/>
          </p:nvSpPr>
          <p:spPr>
            <a:xfrm>
              <a:off x="-6313788" y="-1638300"/>
              <a:ext cx="10934701" cy="5882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800" b="1" u="sng" cap="all" dirty="0"/>
                <a:t>A hálózatunk 3 részre oszlik</a:t>
              </a:r>
              <a:endParaRPr lang="hu-HU" sz="4800" cap="all" dirty="0"/>
            </a:p>
          </p:txBody>
        </p:sp>
      </p:grpSp>
      <p:pic>
        <p:nvPicPr>
          <p:cNvPr id="25" name="Picture 2">
            <a:extLst>
              <a:ext uri="{FF2B5EF4-FFF2-40B4-BE49-F238E27FC236}">
                <a16:creationId xmlns:a16="http://schemas.microsoft.com/office/drawing/2014/main" id="{3BDBC309-B4BF-8A2E-5ECC-EDD552940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402" y="12037373"/>
            <a:ext cx="8053980" cy="5050477"/>
          </a:xfrm>
          <a:prstGeom prst="rect">
            <a:avLst/>
          </a:prstGeom>
          <a:noFill/>
          <a:ln w="76200">
            <a:solidFill>
              <a:srgbClr val="08080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Csoportba foglalás 25">
            <a:extLst>
              <a:ext uri="{FF2B5EF4-FFF2-40B4-BE49-F238E27FC236}">
                <a16:creationId xmlns:a16="http://schemas.microsoft.com/office/drawing/2014/main" id="{B4BCAE92-25EA-20BC-6BE4-F9D0A5A65716}"/>
              </a:ext>
            </a:extLst>
          </p:cNvPr>
          <p:cNvGrpSpPr/>
          <p:nvPr/>
        </p:nvGrpSpPr>
        <p:grpSpPr>
          <a:xfrm>
            <a:off x="3080144" y="-3642865"/>
            <a:ext cx="6031710" cy="779656"/>
            <a:chOff x="-6934200" y="-1638300"/>
            <a:chExt cx="11791950" cy="1078847"/>
          </a:xfrm>
        </p:grpSpPr>
        <p:sp>
          <p:nvSpPr>
            <p:cNvPr id="27" name="Téglalap: lekerekített 26">
              <a:extLst>
                <a:ext uri="{FF2B5EF4-FFF2-40B4-BE49-F238E27FC236}">
                  <a16:creationId xmlns:a16="http://schemas.microsoft.com/office/drawing/2014/main" id="{770401B3-CD0F-C60C-FA26-30702F3197FF}"/>
                </a:ext>
              </a:extLst>
            </p:cNvPr>
            <p:cNvSpPr/>
            <p:nvPr/>
          </p:nvSpPr>
          <p:spPr>
            <a:xfrm>
              <a:off x="-6934200" y="-1638300"/>
              <a:ext cx="11791950" cy="107884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76200">
              <a:solidFill>
                <a:srgbClr val="08080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8" name="Szövegdoboz 27">
              <a:extLst>
                <a:ext uri="{FF2B5EF4-FFF2-40B4-BE49-F238E27FC236}">
                  <a16:creationId xmlns:a16="http://schemas.microsoft.com/office/drawing/2014/main" id="{DA317F30-2BC5-F0C2-0345-C6ACFF1171C6}"/>
                </a:ext>
              </a:extLst>
            </p:cNvPr>
            <p:cNvSpPr txBox="1"/>
            <p:nvPr/>
          </p:nvSpPr>
          <p:spPr>
            <a:xfrm>
              <a:off x="-6422647" y="-1638300"/>
              <a:ext cx="11280397" cy="916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600" b="1" u="sng" cap="all" dirty="0"/>
                <a:t>Rendszergazdai Szoba</a:t>
              </a:r>
              <a:endParaRPr lang="hu-HU" sz="3600" cap="all" dirty="0"/>
            </a:p>
          </p:txBody>
        </p:sp>
      </p:grpSp>
    </p:spTree>
    <p:extLst>
      <p:ext uri="{BB962C8B-B14F-4D97-AF65-F5344CB8AC3E}">
        <p14:creationId xmlns:p14="http://schemas.microsoft.com/office/powerpoint/2010/main" val="2477381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ondenzcsík">
  <a:themeElements>
    <a:clrScheme name="2. egyéni séma">
      <a:dk1>
        <a:srgbClr val="FFFFFF"/>
      </a:dk1>
      <a:lt1>
        <a:srgbClr val="1B1811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Kondenzcsík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denzcsík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TM04033937[[fn=Kondenzcsík]]</Template>
  <TotalTime>415</TotalTime>
  <Words>189</Words>
  <Application>Microsoft Office PowerPoint</Application>
  <PresentationFormat>Szélesvásznú</PresentationFormat>
  <Paragraphs>60</Paragraphs>
  <Slides>19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19</vt:i4>
      </vt:variant>
    </vt:vector>
  </HeadingPairs>
  <TitlesOfParts>
    <vt:vector size="25" baseType="lpstr">
      <vt:lpstr>Amasis MT Pro Black</vt:lpstr>
      <vt:lpstr>Aptos</vt:lpstr>
      <vt:lpstr>Arial</vt:lpstr>
      <vt:lpstr>Century Gothic</vt:lpstr>
      <vt:lpstr>Times New Roman</vt:lpstr>
      <vt:lpstr>Kondenzcsík</vt:lpstr>
      <vt:lpstr>Egy Hálózat készítése</vt:lpstr>
      <vt:lpstr>Egy Hálózat készítése</vt:lpstr>
      <vt:lpstr>Csapatnevünk és a logónk</vt:lpstr>
      <vt:lpstr>Miért választottuk ezt a projektet?</vt:lpstr>
      <vt:lpstr>Swot analízis</vt:lpstr>
      <vt:lpstr>Hálózatunk logikai topológiája</vt:lpstr>
      <vt:lpstr>Hálózatunk FA Topológiája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Trello táblánk</vt:lpstr>
      <vt:lpstr>Trello táblánk</vt:lpstr>
      <vt:lpstr>Github</vt:lpstr>
      <vt:lpstr>Köszönjük a figyelmet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Egy Hálózat készítése</dc:title>
  <dc:creator>O365 felhasználó</dc:creator>
  <cp:lastModifiedBy>O365 felhasználó</cp:lastModifiedBy>
  <cp:revision>66</cp:revision>
  <dcterms:created xsi:type="dcterms:W3CDTF">2025-01-23T16:46:12Z</dcterms:created>
  <dcterms:modified xsi:type="dcterms:W3CDTF">2025-02-06T20:16:14Z</dcterms:modified>
</cp:coreProperties>
</file>

<file path=docProps/thumbnail.jpeg>
</file>